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23"/>
  </p:notesMasterIdLst>
  <p:sldIdLst>
    <p:sldId id="256" r:id="rId5"/>
    <p:sldId id="312" r:id="rId6"/>
    <p:sldId id="348" r:id="rId7"/>
    <p:sldId id="293" r:id="rId8"/>
    <p:sldId id="320" r:id="rId9"/>
    <p:sldId id="301" r:id="rId10"/>
    <p:sldId id="329" r:id="rId11"/>
    <p:sldId id="349" r:id="rId12"/>
    <p:sldId id="350" r:id="rId13"/>
    <p:sldId id="305" r:id="rId14"/>
    <p:sldId id="307" r:id="rId15"/>
    <p:sldId id="351" r:id="rId16"/>
    <p:sldId id="315" r:id="rId17"/>
    <p:sldId id="316" r:id="rId18"/>
    <p:sldId id="355" r:id="rId19"/>
    <p:sldId id="356" r:id="rId20"/>
    <p:sldId id="354" r:id="rId21"/>
    <p:sldId id="34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70"/>
    <p:restoredTop sz="84873"/>
  </p:normalViewPr>
  <p:slideViewPr>
    <p:cSldViewPr snapToGrid="0">
      <p:cViewPr varScale="1">
        <p:scale>
          <a:sx n="135" d="100"/>
          <a:sy n="135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07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F813B-C4A9-FC70-3753-26A22256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4F5BEE-2ED8-F717-9E20-A9732BB02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C6283B-6C72-3368-0B82-0B8917087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15020-962E-2554-EF41-AF249E19E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6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B457A-79A6-F43A-CD91-2FCD4A719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F84D46-252D-0C08-5811-902066594A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BD021-42A9-6827-F0C5-0BB9C8423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sinteractive</a:t>
            </a:r>
            <a:r>
              <a:rPr lang="en-US"/>
              <a:t> --partition=</a:t>
            </a:r>
            <a:r>
              <a:rPr lang="en-US" err="1"/>
              <a:t>atesting</a:t>
            </a:r>
            <a:r>
              <a:rPr lang="en-US"/>
              <a:t> --</a:t>
            </a:r>
            <a:r>
              <a:rPr lang="en-US" err="1"/>
              <a:t>qos</a:t>
            </a:r>
            <a:r>
              <a:rPr lang="en-US"/>
              <a:t>=testing --time=90:00 --</a:t>
            </a:r>
            <a:r>
              <a:rPr lang="en-US" err="1"/>
              <a:t>ntasks</a:t>
            </a:r>
            <a:r>
              <a:rPr lang="en-US"/>
              <a:t>=1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C96A6-0DB4-E363-46E5-6A13D88F1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6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-which python</a:t>
            </a:r>
          </a:p>
          <a:p>
            <a:r>
              <a:rPr lang="en-US"/>
              <a:t>-show how </a:t>
            </a:r>
            <a:r>
              <a:rPr lang="en-US" err="1"/>
              <a:t>conda</a:t>
            </a:r>
            <a:r>
              <a:rPr lang="en-US"/>
              <a:t> environment is organized</a:t>
            </a:r>
          </a:p>
          <a:p>
            <a:r>
              <a:rPr lang="en-US"/>
              <a:t>-start python </a:t>
            </a:r>
          </a:p>
          <a:p>
            <a:r>
              <a:rPr lang="en-US"/>
              <a:t>-import pandas (show error)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19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03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Demo:</a:t>
            </a:r>
          </a:p>
          <a:p>
            <a:r>
              <a:rPr lang="en-US"/>
              <a:t>cd /projects/lafr9499/software/</a:t>
            </a:r>
            <a:r>
              <a:rPr lang="en-US" err="1"/>
              <a:t>my_first_env</a:t>
            </a:r>
            <a:r>
              <a:rPr lang="en-US"/>
              <a:t>/lib/python3.10/site-packages (point out pandas in that </a:t>
            </a:r>
            <a:r>
              <a:rPr lang="en-US" err="1"/>
              <a:t>dir</a:t>
            </a:r>
            <a:r>
              <a:rPr lang="en-US"/>
              <a:t>)</a:t>
            </a:r>
          </a:p>
          <a:p>
            <a:r>
              <a:rPr lang="en-US"/>
              <a:t>pip uninstall </a:t>
            </a:r>
          </a:p>
          <a:p>
            <a:r>
              <a:rPr lang="en-US"/>
              <a:t>ls (show no more pandas)</a:t>
            </a:r>
          </a:p>
          <a:p>
            <a:r>
              <a:rPr lang="en-US"/>
              <a:t>then do </a:t>
            </a:r>
            <a:r>
              <a:rPr lang="en-US" err="1"/>
              <a:t>conda</a:t>
            </a:r>
            <a:r>
              <a:rPr lang="en-US"/>
              <a:t> install </a:t>
            </a:r>
          </a:p>
          <a:p>
            <a:r>
              <a:rPr lang="en-US"/>
              <a:t>ls (show pandas there)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59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7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9/18/24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create-your-own-custom-environme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using-cond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basic-conda-commands-to-get-you-starte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gateways/OnDemand.html#creating-a-jupyter-session-conda-environmen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mamba-package-manager" TargetMode="External"/><Relationship Id="rId2" Type="http://schemas.openxmlformats.org/officeDocument/2006/relationships/hyperlink" Target="https://curc.readthedocs.io/en/latest/software/python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ResearchComputing/alpine_conda_mamba_prim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research-software-curc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-rmacc.rc.colorado.edu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urc.readthedocs.io/en/latest/gateways/OnDemand.html" TargetMode="External"/><Relationship Id="rId4" Type="http://schemas.openxmlformats.org/officeDocument/2006/relationships/hyperlink" Target="https://curc.readthedocs.io/en/latest/access/logging-in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python.html#configuring-conda-with-condar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nda.io/projects/conda/en/latest/user-guide/configuration/use-condarc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pine-hardware.html#partition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Installing software on Alpine with </a:t>
            </a:r>
            <a:r>
              <a:rPr lang="en-US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Conda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 and Mamba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Create your first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entury Gothic" panose="020B0502020202020204" pitchFamily="34" charset="0"/>
              </a:rPr>
              <a:t>Environments are created and programs are installed in a few simple steps</a:t>
            </a:r>
          </a:p>
          <a:p>
            <a:pPr marL="0" indent="0">
              <a:buNone/>
            </a:pPr>
            <a:endParaRPr lang="en-US" sz="360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648457" y="2905507"/>
            <a:ext cx="11084827" cy="1872644"/>
            <a:chOff x="648457" y="2905506"/>
            <a:chExt cx="11084827" cy="226610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9143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905506"/>
              <a:ext cx="10895085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create -n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 python==3.10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(base)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activate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</a:t>
              </a:r>
            </a:p>
            <a:p>
              <a:pPr marL="457200" indent="-457200">
                <a:buFont typeface="Arial" panose="020B0604020202020204" pitchFamily="34" charset="0"/>
                <a:buAutoNum type="arabicPlain" startAt="3"/>
              </a:pPr>
              <a:endParaRPr lang="en-US" sz="2400" dirty="0">
                <a:latin typeface="Monaco" pitchFamily="2" charset="77"/>
              </a:endParaRPr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5AAD4B-47C7-6360-8BAF-747D2D3FF4DB}"/>
              </a:ext>
            </a:extLst>
          </p:cNvPr>
          <p:cNvSpPr txBox="1">
            <a:spLocks/>
          </p:cNvSpPr>
          <p:nvPr/>
        </p:nvSpPr>
        <p:spPr>
          <a:xfrm>
            <a:off x="1027943" y="4942721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Don’t install packages in your base environment!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3791185-81D8-6826-D89E-326741747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48BF13-00BE-732A-E352-13A3D6E1A120}"/>
              </a:ext>
            </a:extLst>
          </p:cNvPr>
          <p:cNvSpPr txBox="1"/>
          <p:nvPr/>
        </p:nvSpPr>
        <p:spPr>
          <a:xfrm>
            <a:off x="4724400" y="5631295"/>
            <a:ext cx="6701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https://curc.readthedocs.io/en/latest/software/python.html#create-your-own-custom-environment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1023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install”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23E6C-D95C-4704-E880-DF5DF2B77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5F2C54-B08F-1419-E1F2-4B8194B228D7}"/>
              </a:ext>
            </a:extLst>
          </p:cNvPr>
          <p:cNvGrpSpPr/>
          <p:nvPr/>
        </p:nvGrpSpPr>
        <p:grpSpPr>
          <a:xfrm>
            <a:off x="838200" y="3901018"/>
            <a:ext cx="10515600" cy="1796363"/>
            <a:chOff x="648457" y="3124385"/>
            <a:chExt cx="10895086" cy="21800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838200" y="3124385"/>
              <a:ext cx="10515600" cy="218008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77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3600" dirty="0">
                <a:latin typeface="Century Gothic" panose="020B0502020202020204" pitchFamily="34" charset="0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		 </a:t>
              </a: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2300" dirty="0">
                  <a:latin typeface="Monaco" pitchFamily="2" charset="77"/>
                </a:rPr>
                <a:t>(</a:t>
              </a:r>
              <a:r>
                <a:rPr lang="en-US" sz="2300" dirty="0" err="1">
                  <a:latin typeface="Monaco" pitchFamily="2" charset="77"/>
                </a:rPr>
                <a:t>my_first_env</a:t>
              </a:r>
              <a:r>
                <a:rPr lang="en-US" sz="2300" dirty="0">
                  <a:latin typeface="Monaco" pitchFamily="2" charset="77"/>
                </a:rPr>
                <a:t>) [monaghaa@c3cpu-a5-u28-1 ~]$ </a:t>
              </a:r>
              <a:r>
                <a:rPr lang="en-US" sz="2300" dirty="0" err="1">
                  <a:latin typeface="Monaco" pitchFamily="2" charset="77"/>
                </a:rPr>
                <a:t>conda</a:t>
              </a:r>
              <a:r>
                <a:rPr lang="en-US" sz="2300" dirty="0">
                  <a:latin typeface="Monaco" pitchFamily="2" charset="77"/>
                </a:rPr>
                <a:t> install pandas==0.20.3	</a:t>
              </a:r>
            </a:p>
            <a:p>
              <a:pPr marL="0" indent="0">
                <a:buNone/>
              </a:pPr>
              <a:r>
                <a:rPr lang="en-US" sz="24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F2EDDDF-27D3-CF3F-CAA5-ACA9EC2DC605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conda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install</a:t>
            </a:r>
            <a:r>
              <a:rPr lang="en-US" dirty="0">
                <a:latin typeface="Century Gothic" panose="020B0502020202020204" pitchFamily="34" charset="0"/>
              </a:rPr>
              <a:t> 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751AC1-75A3-ADBF-B2BB-D4E05230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3F489E-06ED-F1E5-DE9D-00F5E10C6654}"/>
              </a:ext>
            </a:extLst>
          </p:cNvPr>
          <p:cNvSpPr txBox="1"/>
          <p:nvPr/>
        </p:nvSpPr>
        <p:spPr>
          <a:xfrm>
            <a:off x="6210179" y="5672373"/>
            <a:ext cx="4988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https://curc.readthedocs.io/en/latest/software/python.html#using-conda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960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AA407-CA27-E881-2712-0EBEE3213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5C6-3A50-70DF-9B06-590A8923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Install packages with “pip”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6CAE0-3543-F4F4-536B-838ECD27B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DF6E75-5BBE-D184-D06A-B4F3597B73BA}"/>
              </a:ext>
            </a:extLst>
          </p:cNvPr>
          <p:cNvSpPr txBox="1"/>
          <p:nvPr/>
        </p:nvSpPr>
        <p:spPr>
          <a:xfrm>
            <a:off x="569877" y="3414235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AE64-1F01-B8BE-9145-43616579F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Packages are installed within </a:t>
            </a:r>
            <a:r>
              <a:rPr lang="en-US" sz="3600" b="1" dirty="0">
                <a:latin typeface="Century Gothic" panose="020B0502020202020204" pitchFamily="34" charset="0"/>
              </a:rPr>
              <a:t>activated</a:t>
            </a:r>
            <a:r>
              <a:rPr lang="en-US" sz="3600" dirty="0">
                <a:latin typeface="Century Gothic" panose="020B0502020202020204" pitchFamily="34" charset="0"/>
              </a:rPr>
              <a:t> environments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C5C1E2-1CAE-48B5-DF7A-C805A85736CE}"/>
              </a:ext>
            </a:extLst>
          </p:cNvPr>
          <p:cNvGrpSpPr/>
          <p:nvPr/>
        </p:nvGrpSpPr>
        <p:grpSpPr>
          <a:xfrm>
            <a:off x="838200" y="3901018"/>
            <a:ext cx="11690684" cy="973717"/>
            <a:chOff x="648457" y="3124385"/>
            <a:chExt cx="11519694" cy="178715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12A4D05-074A-C29A-905F-DFB96ABE9867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D3C1CC9-E8E1-C0DA-BCCD-9001BA277F26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124385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pip install --no-cache-</a:t>
              </a:r>
              <a:r>
                <a:rPr lang="en-US" sz="1800" dirty="0" err="1">
                  <a:latin typeface="Monaco" pitchFamily="2" charset="77"/>
                </a:rPr>
                <a:t>dir</a:t>
              </a:r>
              <a:r>
                <a:rPr lang="en-US" sz="1800" dirty="0">
                  <a:latin typeface="Monaco" pitchFamily="2" charset="77"/>
                </a:rPr>
                <a:t> pandas 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4DAC4CC-94D1-9F31-4A18-62B43E95A010}"/>
              </a:ext>
            </a:extLst>
          </p:cNvPr>
          <p:cNvSpPr txBox="1">
            <a:spLocks/>
          </p:cNvSpPr>
          <p:nvPr/>
        </p:nvSpPr>
        <p:spPr>
          <a:xfrm>
            <a:off x="904407" y="3399002"/>
            <a:ext cx="10800846" cy="580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using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pip </a:t>
            </a:r>
            <a:r>
              <a:rPr lang="en-US" dirty="0">
                <a:latin typeface="Century Gothic" panose="020B0502020202020204" pitchFamily="34" charset="0"/>
              </a:rPr>
              <a:t>to install latest version or specific version: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E9B36-857D-BBC1-3A5E-BDE56414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C9DAF-195B-F73B-55CC-5CBE32C69483}"/>
              </a:ext>
            </a:extLst>
          </p:cNvPr>
          <p:cNvSpPr txBox="1">
            <a:spLocks/>
          </p:cNvSpPr>
          <p:nvPr/>
        </p:nvSpPr>
        <p:spPr>
          <a:xfrm>
            <a:off x="1027943" y="5223092"/>
            <a:ext cx="10515600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--no-cache-</a:t>
            </a:r>
            <a:r>
              <a:rPr lang="en-US" sz="3600" i="1" dirty="0" err="1">
                <a:solidFill>
                  <a:srgbClr val="FF0000"/>
                </a:solidFill>
                <a:latin typeface="Monaco" pitchFamily="2" charset="77"/>
              </a:rPr>
              <a:t>dir</a:t>
            </a:r>
            <a:r>
              <a:rPr lang="en-US" sz="3600" i="1" dirty="0">
                <a:solidFill>
                  <a:srgbClr val="FF0000"/>
                </a:solidFill>
                <a:latin typeface="Monaco" pitchFamily="2" charset="77"/>
              </a:rPr>
              <a:t> </a:t>
            </a:r>
            <a:r>
              <a:rPr lang="en-US" sz="3600" i="1" dirty="0">
                <a:solidFill>
                  <a:srgbClr val="FF0000"/>
                </a:solidFill>
                <a:latin typeface="Century Gothic" panose="020B0502020202020204" pitchFamily="34" charset="0"/>
              </a:rPr>
              <a:t>is crucial on CURC systems!</a:t>
            </a:r>
          </a:p>
        </p:txBody>
      </p:sp>
    </p:spTree>
    <p:extLst>
      <p:ext uri="{BB962C8B-B14F-4D97-AF65-F5344CB8AC3E}">
        <p14:creationId xmlns:p14="http://schemas.microsoft.com/office/powerpoint/2010/main" val="404222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Commands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2752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49417"/>
            <a:ext cx="11052246" cy="3523202"/>
            <a:chOff x="569877" y="3824816"/>
            <a:chExt cx="11052246" cy="131399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2274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2000" dirty="0">
                <a:latin typeface="Century Gothic" panose="020B0502020202020204" pitchFamily="34" charset="0"/>
              </a:endParaRP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list				# list all environments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list					# list packages in active env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env remove -n &lt;</a:t>
              </a:r>
              <a:r>
                <a:rPr lang="en-US" sz="2000" dirty="0" err="1">
                  <a:latin typeface="Monaco" pitchFamily="2" charset="77"/>
                </a:rPr>
                <a:t>envname</a:t>
              </a:r>
              <a:r>
                <a:rPr lang="en-US" sz="2000" dirty="0">
                  <a:latin typeface="Monaco" pitchFamily="2" charset="77"/>
                </a:rPr>
                <a:t>&gt; --all	# remove an environment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config --show channels		# view configured channels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deactivate 				# deactivate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 err="1">
                  <a:latin typeface="Monaco" pitchFamily="2" charset="77"/>
                </a:rPr>
                <a:t>conda</a:t>
              </a:r>
              <a:r>
                <a:rPr lang="en-US" sz="2000" dirty="0">
                  <a:latin typeface="Monaco" pitchFamily="2" charset="77"/>
                </a:rPr>
                <a:t> create --name &lt;</a:t>
              </a:r>
              <a:r>
                <a:rPr lang="en-US" sz="2000" dirty="0" err="1">
                  <a:latin typeface="Monaco" pitchFamily="2" charset="77"/>
                </a:rPr>
                <a:t>clonedenv</a:t>
              </a:r>
              <a:r>
                <a:rPr lang="en-US" sz="2000" dirty="0">
                  <a:latin typeface="Monaco" pitchFamily="2" charset="77"/>
                </a:rPr>
                <a:t>&gt; /	# clone an environment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--clone &lt;</a:t>
              </a:r>
              <a:r>
                <a:rPr lang="en-US" sz="2000" dirty="0" err="1">
                  <a:latin typeface="Monaco" pitchFamily="2" charset="77"/>
                </a:rPr>
                <a:t>envtoclone</a:t>
              </a:r>
              <a:r>
                <a:rPr lang="en-US" sz="2000" dirty="0">
                  <a:latin typeface="Monaco" pitchFamily="2" charset="77"/>
                </a:rPr>
                <a:t>&gt;  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D44F319-0B2D-26D1-7C56-FF47C10B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8BF8B1-522A-561C-F172-6120AFE34BD9}"/>
              </a:ext>
            </a:extLst>
          </p:cNvPr>
          <p:cNvSpPr txBox="1"/>
          <p:nvPr/>
        </p:nvSpPr>
        <p:spPr>
          <a:xfrm>
            <a:off x="4576605" y="5676664"/>
            <a:ext cx="7045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https://curc.readthedocs.io/en/latest/software/python.html#basic-conda-commands-to-get-you-started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292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Useful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file paths on Alpine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AE866F-9A4C-BC78-08C5-4310C2B3246B}"/>
              </a:ext>
            </a:extLst>
          </p:cNvPr>
          <p:cNvSpPr txBox="1"/>
          <p:nvPr/>
        </p:nvSpPr>
        <p:spPr>
          <a:xfrm>
            <a:off x="569877" y="235545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35E1F56-FFCD-E6DF-3643-74051A07CC50}"/>
              </a:ext>
            </a:extLst>
          </p:cNvPr>
          <p:cNvGrpSpPr/>
          <p:nvPr/>
        </p:nvGrpSpPr>
        <p:grpSpPr>
          <a:xfrm>
            <a:off x="569877" y="1324695"/>
            <a:ext cx="11052246" cy="3755388"/>
            <a:chOff x="569877" y="3824816"/>
            <a:chExt cx="11052246" cy="140059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80729F3-D412-FC2D-BD21-74C655745520}"/>
                </a:ext>
              </a:extLst>
            </p:cNvPr>
            <p:cNvSpPr/>
            <p:nvPr/>
          </p:nvSpPr>
          <p:spPr>
            <a:xfrm>
              <a:off x="569877" y="3911411"/>
              <a:ext cx="11052246" cy="131399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1786152A-417D-EBD2-9DDF-DF72C2917EDF}"/>
                </a:ext>
              </a:extLst>
            </p:cNvPr>
            <p:cNvSpPr txBox="1">
              <a:spLocks/>
            </p:cNvSpPr>
            <p:nvPr/>
          </p:nvSpPr>
          <p:spPr>
            <a:xfrm>
              <a:off x="719528" y="3824816"/>
              <a:ext cx="10634272" cy="131399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python libraries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/projects/$USER/software/anaconda/&lt;env&gt;/lib/python3.10/site-packages 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package executables 	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/projects/$USER/software/anaconda/&lt;env&gt;/bin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</a:t>
              </a:r>
            </a:p>
            <a:p>
              <a:pPr marL="0" indent="0">
                <a:buNone/>
              </a:pPr>
              <a:endParaRPr lang="en-US" sz="1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# location of 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file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/home/$USER/.</a:t>
              </a:r>
              <a:r>
                <a:rPr lang="en-US" sz="1800" dirty="0" err="1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condarc</a:t>
              </a:r>
              <a:r>
                <a:rPr lang="en-US" sz="2000" dirty="0">
                  <a:latin typeface="Monaco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					</a:t>
              </a:r>
            </a:p>
            <a:p>
              <a:pPr marL="0" indent="0">
                <a:lnSpc>
                  <a:spcPct val="100000"/>
                </a:lnSpc>
                <a:buNone/>
              </a:pPr>
              <a:r>
                <a:rPr lang="en-US" sz="20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9109FE0-1E76-B9A7-2C27-E71EC8D0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3893A-9590-8071-E1D3-9869C5AAD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5B64-9A5F-929B-5EB4-3272D61F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Running Alpine batch jobs with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C0A04-5C23-3DAF-EF29-F0747566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215-C9C0-6295-8FBC-1F061205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2107"/>
            <a:ext cx="10515600" cy="4894243"/>
          </a:xfrm>
        </p:spPr>
        <p:txBody>
          <a:bodyPr>
            <a:normAutofit/>
          </a:bodyPr>
          <a:lstStyle/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FA1C84-4740-5857-62BA-0588D72A46D8}"/>
              </a:ext>
            </a:extLst>
          </p:cNvPr>
          <p:cNvGrpSpPr/>
          <p:nvPr/>
        </p:nvGrpSpPr>
        <p:grpSpPr>
          <a:xfrm>
            <a:off x="460825" y="1374427"/>
            <a:ext cx="12164312" cy="602434"/>
            <a:chOff x="648457" y="3257253"/>
            <a:chExt cx="11519694" cy="16542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6B35E33-5BBE-6532-01AC-EC90C62D54D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65979733-AB04-CDBC-AE4D-37B055F310EA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3724446"/>
              <a:ext cx="11329952" cy="941281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nano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1: open new job script in editor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BAB331-D6E9-07CE-1E58-5D14C01E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15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18C3D7-3689-F054-0781-63F164AA87FE}"/>
              </a:ext>
            </a:extLst>
          </p:cNvPr>
          <p:cNvGrpSpPr/>
          <p:nvPr/>
        </p:nvGrpSpPr>
        <p:grpSpPr>
          <a:xfrm>
            <a:off x="460825" y="1947203"/>
            <a:ext cx="12340775" cy="3041092"/>
            <a:chOff x="276603" y="2658772"/>
            <a:chExt cx="11701805" cy="156825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1B3C094-F661-D276-891C-2C3EDF508614}"/>
                </a:ext>
              </a:extLst>
            </p:cNvPr>
            <p:cNvSpPr/>
            <p:nvPr/>
          </p:nvSpPr>
          <p:spPr>
            <a:xfrm>
              <a:off x="276603" y="2785687"/>
              <a:ext cx="10895086" cy="14413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65B3F720-F9BF-959A-9D91-7001A2B3337D}"/>
                </a:ext>
              </a:extLst>
            </p:cNvPr>
            <p:cNvSpPr txBox="1">
              <a:spLocks/>
            </p:cNvSpPr>
            <p:nvPr/>
          </p:nvSpPr>
          <p:spPr>
            <a:xfrm>
              <a:off x="648456" y="2658772"/>
              <a:ext cx="11329952" cy="115791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#!/bin/bash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 job script name: </a:t>
              </a:r>
              <a:r>
                <a:rPr lang="en-US" sz="1200" dirty="0" err="1">
                  <a:latin typeface="Monaco" pitchFamily="2" charset="77"/>
                </a:rPr>
                <a:t>runconda.sh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--partition=</a:t>
              </a:r>
              <a:r>
                <a:rPr lang="en-US" sz="1200" dirty="0" err="1">
                  <a:latin typeface="Monaco" pitchFamily="2" charset="77"/>
                </a:rPr>
                <a:t>amilan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--nodes=1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</a:t>
              </a:r>
              <a:r>
                <a:rPr lang="en-US" sz="1200" dirty="0" err="1">
                  <a:latin typeface="Monaco" pitchFamily="2" charset="77"/>
                </a:rPr>
                <a:t>ntasks</a:t>
              </a:r>
              <a:r>
                <a:rPr lang="en-US" sz="1200" dirty="0">
                  <a:latin typeface="Monaco" pitchFamily="2" charset="77"/>
                </a:rPr>
                <a:t>=1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#SBATCH --time=10:00	 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endParaRPr lang="en-US" sz="6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purge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module load anaconda</a:t>
              </a: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 err="1">
                  <a:latin typeface="Monaco" pitchFamily="2" charset="77"/>
                </a:rPr>
                <a:t>conda</a:t>
              </a:r>
              <a:r>
                <a:rPr lang="en-US" sz="1200" dirty="0">
                  <a:latin typeface="Monaco" pitchFamily="2" charset="77"/>
                </a:rPr>
                <a:t> activate </a:t>
              </a:r>
              <a:r>
                <a:rPr lang="en-US" sz="1200" dirty="0" err="1">
                  <a:latin typeface="Monaco" pitchFamily="2" charset="77"/>
                </a:rPr>
                <a:t>my_first_env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spcBef>
                  <a:spcPts val="500"/>
                </a:spcBef>
                <a:buFont typeface="Arial" panose="020B0604020202020204" pitchFamily="34" charset="0"/>
                <a:buNone/>
              </a:pPr>
              <a:r>
                <a:rPr lang="en-US" sz="1200" dirty="0">
                  <a:latin typeface="Monaco" pitchFamily="2" charset="77"/>
                </a:rPr>
                <a:t>python </a:t>
              </a:r>
              <a:r>
                <a:rPr lang="en-US" sz="1200" dirty="0" err="1">
                  <a:latin typeface="Monaco" pitchFamily="2" charset="77"/>
                </a:rPr>
                <a:t>my_python_code.py</a:t>
              </a:r>
              <a:endParaRPr lang="en-US" sz="12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2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B08E538-8BE1-E322-7789-72B9C0D8E4B3}"/>
              </a:ext>
            </a:extLst>
          </p:cNvPr>
          <p:cNvSpPr txBox="1">
            <a:spLocks/>
          </p:cNvSpPr>
          <p:nvPr/>
        </p:nvSpPr>
        <p:spPr>
          <a:xfrm>
            <a:off x="5006640" y="3275193"/>
            <a:ext cx="6361943" cy="688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i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EB69-4EA4-EEDF-7681-8EDAD9C5525A}"/>
              </a:ext>
            </a:extLst>
          </p:cNvPr>
          <p:cNvGrpSpPr/>
          <p:nvPr/>
        </p:nvGrpSpPr>
        <p:grpSpPr>
          <a:xfrm>
            <a:off x="460825" y="5045391"/>
            <a:ext cx="12164312" cy="795709"/>
            <a:chOff x="648457" y="2674171"/>
            <a:chExt cx="11519694" cy="223737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24C8DBC-0747-B7E6-8A5F-7F1E6846227F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BBCAD94-AEA3-8C95-1BA4-6D493BE2FCDF}"/>
                </a:ext>
              </a:extLst>
            </p:cNvPr>
            <p:cNvSpPr txBox="1">
              <a:spLocks/>
            </p:cNvSpPr>
            <p:nvPr/>
          </p:nvSpPr>
          <p:spPr>
            <a:xfrm>
              <a:off x="838199" y="2674171"/>
              <a:ext cx="11329952" cy="115791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[monaghaa@login11 ~]$ </a:t>
              </a:r>
              <a:r>
                <a:rPr lang="en-US" sz="1800" dirty="0" err="1">
                  <a:latin typeface="Monaco" pitchFamily="2" charset="77"/>
                </a:rPr>
                <a:t>sbatch</a:t>
              </a:r>
              <a:r>
                <a:rPr lang="en-US" sz="1800" dirty="0">
                  <a:latin typeface="Monaco" pitchFamily="2" charset="77"/>
                </a:rPr>
                <a:t> </a:t>
              </a:r>
              <a:r>
                <a:rPr lang="en-US" sz="1800" dirty="0" err="1">
                  <a:latin typeface="Monaco" pitchFamily="2" charset="77"/>
                </a:rPr>
                <a:t>runconda.sh</a:t>
              </a:r>
              <a:r>
                <a:rPr lang="en-US" sz="1800" dirty="0">
                  <a:latin typeface="Monaco" pitchFamily="2" charset="77"/>
                </a:rPr>
                <a:t>  #Step 3: Schedule job	 </a:t>
              </a: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	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76F659A-7EA0-4835-36C3-86136931F2FE}"/>
              </a:ext>
            </a:extLst>
          </p:cNvPr>
          <p:cNvSpPr txBox="1"/>
          <p:nvPr/>
        </p:nvSpPr>
        <p:spPr>
          <a:xfrm>
            <a:off x="6095999" y="2584044"/>
            <a:ext cx="4814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# Step 2: Write job script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https://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curc.readthedocs.io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en</a:t>
            </a:r>
            <a:r>
              <a:rPr lang="en-US" dirty="0">
                <a:solidFill>
                  <a:srgbClr val="FF0000"/>
                </a:solidFill>
                <a:latin typeface="Monaco" pitchFamily="2" charset="77"/>
              </a:rPr>
              <a:t>/latest/running-jobs/batch-</a:t>
            </a:r>
            <a:r>
              <a:rPr lang="en-US" dirty="0" err="1">
                <a:solidFill>
                  <a:srgbClr val="FF0000"/>
                </a:solidFill>
                <a:latin typeface="Monaco" pitchFamily="2" charset="77"/>
              </a:rPr>
              <a:t>jobs.html</a:t>
            </a:r>
            <a:endParaRPr lang="en-US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643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EEF62-35BE-5209-4BCC-1375B9FB0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441E8-432C-2986-43F4-8D703648F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353801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Using your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environment in </a:t>
            </a:r>
            <a:r>
              <a:rPr lang="en-US" b="1" dirty="0" err="1">
                <a:latin typeface="Century Gothic" panose="020B0502020202020204" pitchFamily="34" charset="0"/>
              </a:rPr>
              <a:t>Jupyter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A2FCA-F134-CB95-DC3F-C22A9314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B746F-3204-63E2-92A6-D20935EDDDB1}"/>
              </a:ext>
            </a:extLst>
          </p:cNvPr>
          <p:cNvSpPr txBox="1"/>
          <p:nvPr/>
        </p:nvSpPr>
        <p:spPr>
          <a:xfrm>
            <a:off x="0" y="1435946"/>
            <a:ext cx="1105224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800" b="1">
              <a:latin typeface="Century Gothic" panose="020B0502020202020204" pitchFamily="34" charset="0"/>
            </a:endParaRPr>
          </a:p>
          <a:p>
            <a:endParaRPr lang="en-US" sz="2800" b="1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83E21-6E87-92A3-15CB-2B499C55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91" y="1465223"/>
            <a:ext cx="11903242" cy="40857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1: create a kernel </a:t>
            </a:r>
            <a:r>
              <a:rPr lang="en-US" sz="2400" i="1" dirty="0">
                <a:latin typeface="Century Gothic" panose="020B0502020202020204" pitchFamily="34" charset="0"/>
              </a:rPr>
              <a:t>within</a:t>
            </a:r>
            <a:r>
              <a:rPr lang="en-US" sz="2400" dirty="0">
                <a:latin typeface="Century Gothic" panose="020B0502020202020204" pitchFamily="34" charset="0"/>
              </a:rPr>
              <a:t> your </a:t>
            </a:r>
            <a:r>
              <a:rPr lang="en-US" sz="2400" b="1" dirty="0">
                <a:latin typeface="Century Gothic" panose="020B0502020202020204" pitchFamily="34" charset="0"/>
              </a:rPr>
              <a:t>activated</a:t>
            </a:r>
            <a:r>
              <a:rPr lang="en-US" sz="2400" dirty="0">
                <a:latin typeface="Century Gothic" panose="020B0502020202020204" pitchFamily="34" charset="0"/>
              </a:rPr>
              <a:t> environment: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Step 2: Use the environment in the OnDemand 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app in your browser: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	* </a:t>
            </a: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      * Navigate to “Interactive Apps” then “</a:t>
            </a:r>
            <a:r>
              <a:rPr lang="en-US" sz="2400" dirty="0" err="1">
                <a:latin typeface="Century Gothic" panose="020B0502020202020204" pitchFamily="34" charset="0"/>
              </a:rPr>
              <a:t>Jupyter</a:t>
            </a:r>
            <a:r>
              <a:rPr lang="en-US" sz="2400" dirty="0">
                <a:latin typeface="Century Gothic" panose="020B0502020202020204" pitchFamily="34" charset="0"/>
              </a:rPr>
              <a:t> Session (presets)”</a:t>
            </a: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     	* Launch a session then open a notebook with “</a:t>
            </a:r>
            <a:r>
              <a:rPr lang="en-US" sz="2400" dirty="0" err="1">
                <a:latin typeface="Century Gothic" panose="020B0502020202020204" pitchFamily="34" charset="0"/>
              </a:rPr>
              <a:t>my_first_env</a:t>
            </a:r>
            <a:r>
              <a:rPr lang="en-US" sz="2400" dirty="0">
                <a:latin typeface="Century Gothic" panose="020B0502020202020204" pitchFamily="34" charset="0"/>
              </a:rPr>
              <a:t>” 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CC316C-C637-685B-5971-286426152E15}"/>
              </a:ext>
            </a:extLst>
          </p:cNvPr>
          <p:cNvGrpSpPr/>
          <p:nvPr/>
        </p:nvGrpSpPr>
        <p:grpSpPr>
          <a:xfrm>
            <a:off x="268323" y="1786335"/>
            <a:ext cx="11903242" cy="1376006"/>
            <a:chOff x="648457" y="2915675"/>
            <a:chExt cx="10895086" cy="19958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50EBBC9-E4A5-4EA9-8B44-DE579CDD2FE5}"/>
                </a:ext>
              </a:extLst>
            </p:cNvPr>
            <p:cNvSpPr/>
            <p:nvPr/>
          </p:nvSpPr>
          <p:spPr>
            <a:xfrm>
              <a:off x="648457" y="3257253"/>
              <a:ext cx="10895086" cy="165429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3175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ontent Placeholder 2">
              <a:extLst>
                <a:ext uri="{FF2B5EF4-FFF2-40B4-BE49-F238E27FC236}">
                  <a16:creationId xmlns:a16="http://schemas.microsoft.com/office/drawing/2014/main" id="{B6E19D2F-1E7F-CAF7-4675-9F08D77CC9A1}"/>
                </a:ext>
              </a:extLst>
            </p:cNvPr>
            <p:cNvSpPr txBox="1">
              <a:spLocks/>
            </p:cNvSpPr>
            <p:nvPr/>
          </p:nvSpPr>
          <p:spPr>
            <a:xfrm>
              <a:off x="779199" y="2915675"/>
              <a:ext cx="10633601" cy="115791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 install -c </a:t>
              </a:r>
              <a:r>
                <a:rPr lang="en-US" sz="1800" dirty="0" err="1">
                  <a:latin typeface="Monaco" pitchFamily="2" charset="77"/>
                </a:rPr>
                <a:t>conda</a:t>
              </a:r>
              <a:r>
                <a:rPr lang="en-US" sz="1800" dirty="0">
                  <a:latin typeface="Monaco" pitchFamily="2" charset="77"/>
                </a:rPr>
                <a:t>-forge </a:t>
              </a:r>
              <a:r>
                <a:rPr lang="en-US" sz="1800" dirty="0" err="1">
                  <a:latin typeface="Monaco" pitchFamily="2" charset="77"/>
                </a:rPr>
                <a:t>jupyterlab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None/>
              </a:pPr>
              <a:r>
                <a:rPr lang="en-US" sz="1800" dirty="0">
                  <a:latin typeface="Monaco" pitchFamily="2" charset="77"/>
                </a:rPr>
                <a:t>(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r>
                <a:rPr lang="en-US" sz="1800" dirty="0">
                  <a:latin typeface="Monaco" pitchFamily="2" charset="77"/>
                </a:rPr>
                <a:t>) [monaghaa@c3cpu-a5-u28-1 ~]$ python -m </a:t>
              </a:r>
              <a:r>
                <a:rPr lang="en-US" sz="1800" dirty="0" err="1">
                  <a:latin typeface="Monaco" pitchFamily="2" charset="77"/>
                </a:rPr>
                <a:t>ipykernel</a:t>
              </a:r>
              <a:r>
                <a:rPr lang="en-US" sz="1800" dirty="0">
                  <a:latin typeface="Monaco" pitchFamily="2" charset="77"/>
                </a:rPr>
                <a:t> install --user --name </a:t>
              </a:r>
              <a:r>
                <a:rPr lang="en-US" sz="1800" dirty="0" err="1">
                  <a:latin typeface="Monaco" pitchFamily="2" charset="77"/>
                </a:rPr>
                <a:t>myfirst_env</a:t>
              </a:r>
              <a:r>
                <a:rPr lang="en-US" sz="1800" dirty="0">
                  <a:latin typeface="Monaco" pitchFamily="2" charset="77"/>
                </a:rPr>
                <a:t> --display-name </a:t>
              </a:r>
              <a:r>
                <a:rPr lang="en-US" sz="1800" dirty="0" err="1">
                  <a:latin typeface="Monaco" pitchFamily="2" charset="77"/>
                </a:rPr>
                <a:t>my_first_env</a:t>
              </a:r>
              <a:endParaRPr lang="en-US" sz="1800" dirty="0">
                <a:latin typeface="Monaco" pitchFamily="2" charset="77"/>
              </a:endParaRPr>
            </a:p>
            <a:p>
              <a:pPr marL="0" indent="0">
                <a:buFont typeface="Arial" panose="020B0604020202020204" pitchFamily="34" charset="0"/>
                <a:buNone/>
              </a:pPr>
              <a:r>
                <a:rPr lang="en-US" sz="1800" dirty="0">
                  <a:latin typeface="Monaco" pitchFamily="2" charset="77"/>
                </a:rPr>
                <a:t> 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ABB94-18D8-11A5-7A35-745B87A5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F55976-0C3F-6C14-0B96-B78F7F2D106A}"/>
              </a:ext>
            </a:extLst>
          </p:cNvPr>
          <p:cNvSpPr txBox="1"/>
          <p:nvPr/>
        </p:nvSpPr>
        <p:spPr>
          <a:xfrm>
            <a:off x="4609979" y="5673357"/>
            <a:ext cx="7247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b="0" i="0" u="sng" dirty="0">
                <a:effectLst/>
                <a:latin typeface="Slack-Lato"/>
                <a:hlinkClick r:id="rId4"/>
              </a:rPr>
              <a:t>https://curc.readthedocs.io/en/latest/gateways/OnDemand.html#creating-a-jupyter-session-conda-environment</a:t>
            </a:r>
            <a:r>
              <a:rPr lang="en-US" sz="1200" b="0" i="0" dirty="0">
                <a:solidFill>
                  <a:srgbClr val="1D1C1D"/>
                </a:solidFill>
                <a:effectLst/>
                <a:latin typeface="Slack-Lato"/>
              </a:rPr>
              <a:t> 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15947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Strategies for complex environments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23891"/>
          </a:xfrm>
        </p:spPr>
        <p:txBody>
          <a:bodyPr>
            <a:normAutofit/>
          </a:bodyPr>
          <a:lstStyle/>
          <a:p>
            <a:pPr lvl="2"/>
            <a:r>
              <a:rPr lang="en-US" sz="3600" dirty="0">
                <a:latin typeface="Century Gothic"/>
              </a:rPr>
              <a:t>Using channels and channel order</a:t>
            </a:r>
          </a:p>
          <a:p>
            <a:pPr lvl="2"/>
            <a:endParaRPr lang="en-US" sz="5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Resolving conflicts upon environment creation</a:t>
            </a:r>
          </a:p>
          <a:p>
            <a:pPr lvl="2"/>
            <a:endParaRPr lang="en-US" sz="100" dirty="0">
              <a:latin typeface="Century Gothic"/>
            </a:endParaRPr>
          </a:p>
          <a:p>
            <a:pPr lvl="2"/>
            <a:r>
              <a:rPr lang="en-US" sz="3600" dirty="0">
                <a:latin typeface="Century Gothic"/>
              </a:rPr>
              <a:t>Using Mamba to accelerate installation</a:t>
            </a:r>
          </a:p>
          <a:p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1BF072-3EB1-F113-EA16-14150FFB8EFA}"/>
              </a:ext>
            </a:extLst>
          </p:cNvPr>
          <p:cNvSpPr txBox="1"/>
          <p:nvPr/>
        </p:nvSpPr>
        <p:spPr>
          <a:xfrm>
            <a:off x="6096000" y="4822788"/>
            <a:ext cx="5952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2"/>
              </a:rPr>
              <a:t>https://curc.readthedocs.io/en/latest/software/python.html</a:t>
            </a:r>
            <a:r>
              <a:rPr lang="en-US" sz="1200" i="1" dirty="0"/>
              <a:t> 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https://curc.readthedocs.io/en/latest/software/python.html#mamba-package-manager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/>
              <a:t>Thank you! </a:t>
            </a:r>
            <a:endParaRPr sz="4800" b="1" dirty="0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dirty="0"/>
              <a:t>Installing software on Alpine with </a:t>
            </a:r>
            <a:r>
              <a:rPr lang="en-US" dirty="0" err="1"/>
              <a:t>Conda</a:t>
            </a:r>
            <a:r>
              <a:rPr lang="en-US" dirty="0"/>
              <a:t> and Mamba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838200" y="2416551"/>
            <a:ext cx="10377881" cy="286382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Instructor: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635000" lvl="1" indent="-196850">
              <a:spcBef>
                <a:spcPts val="800"/>
              </a:spcBef>
              <a:buSzPts val="2500"/>
            </a:pPr>
            <a:r>
              <a:rPr lang="en-US" sz="2100" dirty="0">
                <a:latin typeface="Arial"/>
                <a:ea typeface="Arial"/>
                <a:cs typeface="Arial"/>
                <a:sym typeface="Arial"/>
              </a:rPr>
              <a:t>Research Computing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720" y="1661232"/>
            <a:ext cx="5562600" cy="35355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b="1" dirty="0">
                <a:latin typeface="Century Gothic"/>
              </a:rPr>
              <a:t>Slides </a:t>
            </a:r>
            <a:r>
              <a:rPr lang="en-US" sz="3200" dirty="0">
                <a:latin typeface="Arial"/>
                <a:ea typeface="Arial"/>
                <a:cs typeface="Arial"/>
                <a:sym typeface="Arial"/>
                <a:hlinkClick r:id="rId2"/>
              </a:rPr>
              <a:t>https://github.com/ResearchComputing/alpine_conda_mamba_primer</a:t>
            </a:r>
            <a:r>
              <a:rPr lang="en-US" sz="3200" dirty="0">
                <a:latin typeface="Century Gothic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B7AC885-2860-C074-53A4-CB422DEF7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400" y="1111248"/>
            <a:ext cx="46355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30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Session Overview</a:t>
            </a:r>
            <a:r>
              <a:rPr lang="en-US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Century Gothic"/>
              </a:rPr>
              <a:t>Introduction</a:t>
            </a:r>
            <a:endParaRPr lang="en-US" dirty="0">
              <a:latin typeface="Century Gothic"/>
            </a:endParaRPr>
          </a:p>
          <a:p>
            <a:pPr lvl="2"/>
            <a:r>
              <a:rPr lang="en-US" sz="2800" dirty="0">
                <a:latin typeface="Century Gothic"/>
              </a:rPr>
              <a:t>Installing software on CURC systems</a:t>
            </a:r>
          </a:p>
          <a:p>
            <a:pPr lvl="2"/>
            <a:r>
              <a:rPr lang="en-US" sz="2800" dirty="0">
                <a:latin typeface="Century Gothic"/>
              </a:rPr>
              <a:t>Description of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 </a:t>
            </a:r>
            <a:endParaRPr lang="en-US" dirty="0">
              <a:latin typeface="Arial" panose="020B0604020202020204"/>
              <a:cs typeface="Arial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Setting up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on Alpine</a:t>
            </a:r>
            <a:endParaRPr lang="en-US" sz="3200" dirty="0">
              <a:cs typeface="Arial"/>
            </a:endParaRPr>
          </a:p>
          <a:p>
            <a:pPr lvl="2"/>
            <a:r>
              <a:rPr lang="en-US" sz="2800" dirty="0">
                <a:latin typeface="Century Gothic"/>
              </a:rPr>
              <a:t>Logging in</a:t>
            </a:r>
          </a:p>
          <a:p>
            <a:pPr lvl="2"/>
            <a:r>
              <a:rPr lang="en-US" sz="2800" dirty="0">
                <a:latin typeface="Century Gothic"/>
              </a:rPr>
              <a:t>Using </a:t>
            </a:r>
            <a:r>
              <a:rPr lang="en-US" sz="2800" dirty="0" err="1">
                <a:latin typeface="Century Gothic"/>
              </a:rPr>
              <a:t>conda</a:t>
            </a:r>
            <a:r>
              <a:rPr lang="en-US" sz="2800" dirty="0">
                <a:latin typeface="Century Gothic"/>
              </a:rPr>
              <a:t> for the first time: creating the ~/.</a:t>
            </a:r>
            <a:r>
              <a:rPr lang="en-US" sz="2800" dirty="0" err="1">
                <a:latin typeface="Century Gothic"/>
              </a:rPr>
              <a:t>condarc</a:t>
            </a:r>
            <a:r>
              <a:rPr lang="en-US" sz="2800" dirty="0">
                <a:latin typeface="Century Gothic"/>
              </a:rPr>
              <a:t> file</a:t>
            </a:r>
          </a:p>
          <a:p>
            <a:pPr lvl="2"/>
            <a:r>
              <a:rPr lang="en-US" sz="2800" dirty="0">
                <a:latin typeface="Century Gothic"/>
              </a:rPr>
              <a:t>Starting an interactive session and activating </a:t>
            </a:r>
            <a:r>
              <a:rPr lang="en-US" sz="2800" dirty="0" err="1">
                <a:latin typeface="Century Gothic"/>
              </a:rPr>
              <a:t>conda</a:t>
            </a:r>
            <a:endParaRPr lang="en-US" sz="2800" dirty="0">
              <a:latin typeface="Century Gothic"/>
            </a:endParaRP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Creating and Modifying Virtual Environments with </a:t>
            </a:r>
            <a:r>
              <a:rPr lang="en-US" sz="3200" dirty="0" err="1">
                <a:latin typeface="Century Gothic"/>
              </a:rPr>
              <a:t>Conda</a:t>
            </a:r>
            <a:endParaRPr lang="en-US" sz="3200" dirty="0">
              <a:latin typeface="Century Gothic"/>
            </a:endParaRP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Creating/activating/modifying a python environment</a:t>
            </a:r>
          </a:p>
          <a:p>
            <a:pPr lvl="2"/>
            <a:r>
              <a:rPr lang="en-US" sz="2800" dirty="0">
                <a:latin typeface="Century Gothic" panose="020B0502020202020204" pitchFamily="34" charset="0"/>
              </a:rPr>
              <a:t>Useful </a:t>
            </a:r>
            <a:r>
              <a:rPr lang="en-US" sz="2800" dirty="0" err="1">
                <a:latin typeface="Century Gothic" panose="020B0502020202020204" pitchFamily="34" charset="0"/>
              </a:rPr>
              <a:t>conda</a:t>
            </a:r>
            <a:r>
              <a:rPr lang="en-US" sz="2800" dirty="0">
                <a:latin typeface="Century Gothic" panose="020B0502020202020204" pitchFamily="34" charset="0"/>
              </a:rPr>
              <a:t> commands and paths</a:t>
            </a:r>
          </a:p>
          <a:p>
            <a:pPr marL="0" indent="0">
              <a:buNone/>
            </a:pPr>
            <a:r>
              <a:rPr lang="en-US" sz="3200" dirty="0">
                <a:latin typeface="Century Gothic"/>
              </a:rPr>
              <a:t>Using </a:t>
            </a:r>
            <a:r>
              <a:rPr lang="en-US" sz="3200" dirty="0" err="1">
                <a:latin typeface="Century Gothic"/>
              </a:rPr>
              <a:t>Conda</a:t>
            </a:r>
            <a:r>
              <a:rPr lang="en-US" sz="3200" dirty="0">
                <a:latin typeface="Century Gothic"/>
              </a:rPr>
              <a:t> Virtual Environments</a:t>
            </a:r>
          </a:p>
          <a:p>
            <a:pPr lvl="2"/>
            <a:r>
              <a:rPr lang="en-US" sz="2700" dirty="0">
                <a:latin typeface="Century Gothic"/>
              </a:rPr>
              <a:t>In HPC jobs</a:t>
            </a:r>
          </a:p>
          <a:p>
            <a:pPr lvl="2"/>
            <a:r>
              <a:rPr lang="en-US" sz="2700" dirty="0">
                <a:latin typeface="Century Gothic"/>
              </a:rPr>
              <a:t>In OnDemand </a:t>
            </a:r>
            <a:r>
              <a:rPr lang="en-US" sz="2700" dirty="0" err="1">
                <a:latin typeface="Century Gothic"/>
              </a:rPr>
              <a:t>Jupyter</a:t>
            </a:r>
            <a:endParaRPr lang="en-US" sz="2700" dirty="0">
              <a:latin typeface="Century Gothic"/>
            </a:endParaRPr>
          </a:p>
          <a:p>
            <a:pPr marL="0" indent="0">
              <a:buNone/>
            </a:pPr>
            <a:r>
              <a:rPr lang="en-US" sz="3300" dirty="0">
                <a:latin typeface="Century Gothic"/>
              </a:rPr>
              <a:t>Strategies for installing complex Virtual Environments (Discussion only)</a:t>
            </a:r>
          </a:p>
          <a:p>
            <a:pPr lvl="2"/>
            <a:r>
              <a:rPr lang="en-US" sz="2800" dirty="0">
                <a:latin typeface="Century Gothic"/>
              </a:rPr>
              <a:t>Channels</a:t>
            </a:r>
          </a:p>
          <a:p>
            <a:pPr lvl="2"/>
            <a:r>
              <a:rPr lang="en-US" sz="2800" dirty="0">
                <a:latin typeface="Century Gothic"/>
              </a:rPr>
              <a:t>Resolving conflicts upon environment creation</a:t>
            </a:r>
          </a:p>
          <a:p>
            <a:pPr lvl="2"/>
            <a:r>
              <a:rPr lang="en-US" sz="2800" dirty="0">
                <a:latin typeface="Century Gothic"/>
              </a:rPr>
              <a:t>Mamba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Building Software on Alpine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81" y="1840768"/>
            <a:ext cx="11880274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latin typeface="Century Gothic" panose="020B0502020202020204" pitchFamily="34" charset="0"/>
              </a:rPr>
              <a:t>There are numerous ways to install software on Alpine: 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grab pre-compiled binaries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compile from source</a:t>
            </a:r>
          </a:p>
          <a:p>
            <a:pPr lvl="1">
              <a:lnSpc>
                <a:spcPct val="110000"/>
              </a:lnSpc>
            </a:pPr>
            <a:r>
              <a:rPr lang="en-US" sz="2800" b="1" dirty="0">
                <a:latin typeface="Century Gothic" panose="020B0502020202020204" pitchFamily="34" charset="0"/>
              </a:rPr>
              <a:t>within virtual environments (via </a:t>
            </a:r>
            <a:r>
              <a:rPr lang="en-US" sz="2800" b="1" dirty="0" err="1">
                <a:latin typeface="Century Gothic" panose="020B0502020202020204" pitchFamily="34" charset="0"/>
              </a:rPr>
              <a:t>Conda</a:t>
            </a:r>
            <a:r>
              <a:rPr lang="en-US" sz="2800" b="1" dirty="0">
                <a:latin typeface="Century Gothic" panose="020B0502020202020204" pitchFamily="34" charset="0"/>
              </a:rPr>
              <a:t>, </a:t>
            </a:r>
            <a:r>
              <a:rPr lang="en-US" sz="2800" b="1" dirty="0" err="1">
                <a:latin typeface="Century Gothic" panose="020B0502020202020204" pitchFamily="34" charset="0"/>
              </a:rPr>
              <a:t>Miniconda</a:t>
            </a:r>
            <a:r>
              <a:rPr lang="en-US" sz="2800" b="1" dirty="0">
                <a:latin typeface="Century Gothic" panose="020B0502020202020204" pitchFamily="34" charset="0"/>
              </a:rPr>
              <a:t>, or Mamba)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containers (</a:t>
            </a:r>
            <a:r>
              <a:rPr lang="en-US" sz="2800" dirty="0" err="1">
                <a:latin typeface="Century Gothic" panose="020B0502020202020204" pitchFamily="34" charset="0"/>
              </a:rPr>
              <a:t>Apptainer</a:t>
            </a:r>
            <a:r>
              <a:rPr lang="en-US" sz="2800" dirty="0">
                <a:latin typeface="Century Gothic" panose="020B0502020202020204" pitchFamily="34" charset="0"/>
              </a:rPr>
              <a:t>/Singularity)</a:t>
            </a:r>
          </a:p>
          <a:p>
            <a:pPr lvl="1">
              <a:lnSpc>
                <a:spcPct val="110000"/>
              </a:lnSpc>
            </a:pPr>
            <a:r>
              <a:rPr lang="en-US" sz="2800" dirty="0">
                <a:latin typeface="Century Gothic" panose="020B0502020202020204" pitchFamily="34" charset="0"/>
              </a:rPr>
              <a:t>using a package manager for HPC systems (</a:t>
            </a:r>
            <a:r>
              <a:rPr lang="en-US" sz="2800" dirty="0" err="1">
                <a:latin typeface="Century Gothic" panose="020B0502020202020204" pitchFamily="34" charset="0"/>
              </a:rPr>
              <a:t>Spack</a:t>
            </a:r>
            <a:r>
              <a:rPr lang="en-US" sz="2800" dirty="0">
                <a:latin typeface="Century Gothic" panose="020B0502020202020204" pitchFamily="34" charset="0"/>
              </a:rPr>
              <a:t>)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1DD01-3C97-20EF-3457-2A1CAB0F48F9}"/>
              </a:ext>
            </a:extLst>
          </p:cNvPr>
          <p:cNvSpPr txBox="1"/>
          <p:nvPr/>
        </p:nvSpPr>
        <p:spPr>
          <a:xfrm>
            <a:off x="7308224" y="5620814"/>
            <a:ext cx="4450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https://github.com/ResearchComputing/research-software-curc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Century Gothic" panose="020B0502020202020204" pitchFamily="34" charset="0"/>
              </a:rPr>
              <a:t>Virtual Environments With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Century Gothic" panose="020B0502020202020204" pitchFamily="34" charset="0"/>
              </a:rPr>
              <a:t>Conda</a:t>
            </a:r>
            <a:r>
              <a:rPr lang="en-US" sz="3200" dirty="0">
                <a:latin typeface="Century Gothic" panose="020B0502020202020204" pitchFamily="34" charset="0"/>
              </a:rPr>
              <a:t> is a package (software) management system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installs, runs, and updates packages </a:t>
            </a:r>
            <a:r>
              <a:rPr lang="en-US" sz="2800" i="1" u="sng" dirty="0">
                <a:latin typeface="Century Gothic" panose="020B0502020202020204" pitchFamily="34" charset="0"/>
              </a:rPr>
              <a:t>and their dependencies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creates, saves, loads, and switches between virtual environments</a:t>
            </a:r>
          </a:p>
          <a:p>
            <a:pPr lvl="1"/>
            <a:r>
              <a:rPr lang="en-US" sz="2800" dirty="0">
                <a:latin typeface="Century Gothic" panose="020B0502020202020204" pitchFamily="34" charset="0"/>
              </a:rPr>
              <a:t>created for Python programs, but can package and distribute software for any language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pic>
        <p:nvPicPr>
          <p:cNvPr id="7" name="Picture 6" descr="A green letters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D7D92545-72A4-67F5-AF34-8F16FE07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028" y="439562"/>
            <a:ext cx="4272920" cy="117668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35F44-EDD5-B12E-A3E8-45A7300F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9AD741-EF61-D1F1-C38F-4084E4FCF1B3}"/>
              </a:ext>
            </a:extLst>
          </p:cNvPr>
          <p:cNvSpPr txBox="1"/>
          <p:nvPr/>
        </p:nvSpPr>
        <p:spPr>
          <a:xfrm>
            <a:off x="7343196" y="5574397"/>
            <a:ext cx="4070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43974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8158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Logging into CU Research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login to CURC via your terminal: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…or login to CURC via your browser:  </a:t>
            </a:r>
            <a:endParaRPr lang="en-US" sz="32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  <a:hlinkClick r:id="rId3"/>
              </a:rPr>
              <a:t>https://ondemand-rmacc.rc.colorado.edu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(once logged in, navigate to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Clusters -&gt; Alpine shell</a:t>
            </a:r>
            <a:r>
              <a:rPr lang="en-US" sz="2400" dirty="0">
                <a:latin typeface="Century Gothic" panose="020B0502020202020204" pitchFamily="34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81C6495-5095-F319-F39F-4DC4C1DAF96A}"/>
              </a:ext>
            </a:extLst>
          </p:cNvPr>
          <p:cNvGrpSpPr/>
          <p:nvPr/>
        </p:nvGrpSpPr>
        <p:grpSpPr>
          <a:xfrm>
            <a:off x="964246" y="2309353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0083A97-B6A0-1848-7BE7-438E414E69F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919964-CECB-EE06-66AB-DC2711B15E40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ssh</a:t>
              </a:r>
              <a:r>
                <a:rPr lang="en-US" dirty="0">
                  <a:latin typeface="Monaco" pitchFamily="2" charset="77"/>
                </a:rPr>
                <a:t> </a:t>
              </a:r>
              <a:r>
                <a:rPr lang="en-US" dirty="0" err="1">
                  <a:latin typeface="Monaco" pitchFamily="2" charset="77"/>
                </a:rPr>
                <a:t>monaghaa@login.rc.colorado.edu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D6D3F18-354E-3499-7577-0E776ACE9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10D0F8-6585-DC88-6D83-A70B40807BC7}"/>
              </a:ext>
            </a:extLst>
          </p:cNvPr>
          <p:cNvSpPr txBox="1"/>
          <p:nvPr/>
        </p:nvSpPr>
        <p:spPr>
          <a:xfrm>
            <a:off x="7244174" y="5687361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4"/>
              </a:rPr>
              <a:t>https://curc.readthedocs.io/en/latest/access/logging-in.html</a:t>
            </a:r>
            <a:r>
              <a:rPr lang="en-US" sz="1200" i="1" dirty="0"/>
              <a:t> </a:t>
            </a:r>
          </a:p>
          <a:p>
            <a:r>
              <a:rPr lang="en-US" sz="1200" i="1" dirty="0">
                <a:hlinkClick r:id="rId5"/>
              </a:rPr>
              <a:t>https://curc.readthedocs.io/en/latest/gateways/OnDemand.html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5703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EA45-24B6-BF83-AF08-5B578D97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BBC56-59B6-0DA2-1B35-8A80464C0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Setting up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r>
              <a:rPr lang="en-US" b="1" dirty="0">
                <a:latin typeface="Century Gothic" panose="020B0502020202020204" pitchFamily="34" charset="0"/>
              </a:rPr>
              <a:t> for the first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7D554-4E91-43A6-7EE4-AF0A50EFC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Create a new ~/.</a:t>
            </a:r>
            <a:r>
              <a:rPr lang="en-US" sz="2400" dirty="0" err="1">
                <a:latin typeface="Century Gothic" panose="020B0502020202020204" pitchFamily="34" charset="0"/>
              </a:rPr>
              <a:t>condarc</a:t>
            </a:r>
            <a:r>
              <a:rPr lang="en-US" sz="2400" dirty="0">
                <a:latin typeface="Century Gothic" panose="020B0502020202020204" pitchFamily="34" charset="0"/>
              </a:rPr>
              <a:t> configuration file in your editor: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Paste the following text in the file:</a:t>
            </a: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Save and exit the editor by typing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CTRL-o</a:t>
            </a:r>
            <a:r>
              <a:rPr lang="en-US" sz="2400" dirty="0">
                <a:latin typeface="Century Gothic" panose="020B0502020202020204" pitchFamily="34" charset="0"/>
              </a:rPr>
              <a:t> then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CTRL-x</a:t>
            </a: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D582-91F5-C2C1-4CCD-3038A8D1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B68E270-9A86-2100-2C3C-4929F95833E6}"/>
              </a:ext>
            </a:extLst>
          </p:cNvPr>
          <p:cNvGrpSpPr/>
          <p:nvPr/>
        </p:nvGrpSpPr>
        <p:grpSpPr>
          <a:xfrm>
            <a:off x="944192" y="2005908"/>
            <a:ext cx="8173978" cy="805236"/>
            <a:chOff x="1863085" y="4469527"/>
            <a:chExt cx="12647716" cy="8052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13B58E8-9983-5B67-C279-B4458387C6AA}"/>
                </a:ext>
              </a:extLst>
            </p:cNvPr>
            <p:cNvSpPr/>
            <p:nvPr/>
          </p:nvSpPr>
          <p:spPr>
            <a:xfrm>
              <a:off x="1863085" y="4469527"/>
              <a:ext cx="12647716" cy="80523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BE4F9B-7D57-7F66-A461-67B5E4FCF08E}"/>
                </a:ext>
              </a:extLst>
            </p:cNvPr>
            <p:cNvSpPr txBox="1"/>
            <p:nvPr/>
          </p:nvSpPr>
          <p:spPr>
            <a:xfrm>
              <a:off x="1997197" y="4679505"/>
              <a:ext cx="95829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nano ~/.</a:t>
              </a:r>
              <a:r>
                <a:rPr lang="en-US" dirty="0" err="1">
                  <a:latin typeface="Monaco" pitchFamily="2" charset="77"/>
                </a:rPr>
                <a:t>condarc</a:t>
              </a:r>
              <a:endParaRPr lang="en-US" dirty="0">
                <a:latin typeface="Monaco" pitchFamily="2" charset="77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F3441C5-AF50-26F3-C8AA-0E7807DD1EC8}"/>
              </a:ext>
            </a:extLst>
          </p:cNvPr>
          <p:cNvGrpSpPr/>
          <p:nvPr/>
        </p:nvGrpSpPr>
        <p:grpSpPr>
          <a:xfrm>
            <a:off x="944192" y="3401693"/>
            <a:ext cx="9717025" cy="1763865"/>
            <a:chOff x="1863084" y="4469527"/>
            <a:chExt cx="9717025" cy="14133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2978783-07BC-3548-A19D-1A180450C91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3D51791-28E4-2334-0BC0-ECB9C9FFE75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onaco" pitchFamily="2" charset="77"/>
                </a:rPr>
                <a:t>pkgs_dirs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/projects/$USER/.</a:t>
              </a:r>
              <a:r>
                <a:rPr lang="en-US" dirty="0" err="1">
                  <a:latin typeface="Monaco" pitchFamily="2" charset="77"/>
                </a:rPr>
                <a:t>conda_pkgs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 err="1">
                  <a:latin typeface="Monaco" pitchFamily="2" charset="77"/>
                </a:rPr>
                <a:t>envs_dirs</a:t>
              </a:r>
              <a:r>
                <a:rPr lang="en-US" dirty="0">
                  <a:latin typeface="Monaco" pitchFamily="2" charset="77"/>
                </a:rPr>
                <a:t>:</a:t>
              </a:r>
            </a:p>
            <a:p>
              <a:r>
                <a:rPr lang="en-US" dirty="0">
                  <a:latin typeface="Monaco" pitchFamily="2" charset="77"/>
                </a:rPr>
                <a:t>  - /projects/$USER/software/anaconda/</a:t>
              </a:r>
              <a:r>
                <a:rPr lang="en-US" dirty="0" err="1">
                  <a:latin typeface="Monaco" pitchFamily="2" charset="77"/>
                </a:rPr>
                <a:t>envs</a:t>
              </a:r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E91A333-3A98-28C3-D905-074D7063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25DB94-D3A3-0A15-0483-9B06DA192E0C}"/>
              </a:ext>
            </a:extLst>
          </p:cNvPr>
          <p:cNvSpPr txBox="1"/>
          <p:nvPr/>
        </p:nvSpPr>
        <p:spPr>
          <a:xfrm>
            <a:off x="5727032" y="5710019"/>
            <a:ext cx="6240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https://curc.readthedocs.io/en/latest/software/python.html#configuring-conda-with-condarc</a:t>
            </a:r>
            <a:endParaRPr lang="en-US" sz="1200" i="1" dirty="0"/>
          </a:p>
          <a:p>
            <a:r>
              <a:rPr lang="en-US" sz="1200" i="1" dirty="0">
                <a:hlinkClick r:id="rId4"/>
              </a:rPr>
              <a:t>https://conda.io/projects/conda/en/latest/user-guide/configuration/use-condarc.html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01695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04100-4167-7EBC-D763-0374E229E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B5ACC-3CC5-4460-39A0-33327F32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Start a session and activate </a:t>
            </a:r>
            <a:r>
              <a:rPr lang="en-US" b="1" dirty="0" err="1">
                <a:latin typeface="Century Gothic" panose="020B0502020202020204" pitchFamily="34" charset="0"/>
              </a:rPr>
              <a:t>conda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6F289-5B54-87D1-B02B-CB06EDE2B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6225"/>
            <a:ext cx="108404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 panose="020B0502020202020204" pitchFamily="34" charset="0"/>
              </a:rPr>
              <a:t>Start a session on an Alpine compute node with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Note: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when you login to CURC you’ll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login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node.  You’ll need to be on a </a:t>
            </a:r>
            <a:r>
              <a:rPr lang="en-US" sz="2400" b="1" i="1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compute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node to use anaconda. The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acompile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rPr>
              <a:t> command allows you to quickly start an interactive job on a compute node.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7C1F-981B-2EB8-9760-DBD9E04F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9/18/24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FADCC6-A43B-3F35-A38D-5AC755695389}"/>
              </a:ext>
            </a:extLst>
          </p:cNvPr>
          <p:cNvGrpSpPr/>
          <p:nvPr/>
        </p:nvGrpSpPr>
        <p:grpSpPr>
          <a:xfrm>
            <a:off x="964245" y="2149475"/>
            <a:ext cx="9717025" cy="2326272"/>
            <a:chOff x="1863084" y="4469527"/>
            <a:chExt cx="9717025" cy="188392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3786B7-9413-A7FA-B060-040897672298}"/>
                </a:ext>
              </a:extLst>
            </p:cNvPr>
            <p:cNvSpPr/>
            <p:nvPr/>
          </p:nvSpPr>
          <p:spPr>
            <a:xfrm>
              <a:off x="1863084" y="4469527"/>
              <a:ext cx="8173979" cy="14133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987BC9-3708-E080-A22F-12326D4D94A6}"/>
                </a:ext>
              </a:extLst>
            </p:cNvPr>
            <p:cNvSpPr txBox="1"/>
            <p:nvPr/>
          </p:nvSpPr>
          <p:spPr>
            <a:xfrm>
              <a:off x="1997197" y="4599127"/>
              <a:ext cx="95829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--help</a:t>
              </a:r>
            </a:p>
            <a:p>
              <a:r>
                <a:rPr lang="en-US" dirty="0">
                  <a:latin typeface="Monaco" pitchFamily="2" charset="77"/>
                </a:rPr>
                <a:t>[monaghaa@login11 ~]$ </a:t>
              </a:r>
              <a:r>
                <a:rPr lang="en-US" dirty="0" err="1">
                  <a:latin typeface="Monaco" pitchFamily="2" charset="77"/>
                </a:rPr>
                <a:t>acompile</a:t>
              </a:r>
              <a:r>
                <a:rPr lang="en-US" dirty="0">
                  <a:latin typeface="Monaco" pitchFamily="2" charset="77"/>
                </a:rPr>
                <a:t> --time=90:00 </a:t>
              </a:r>
            </a:p>
            <a:p>
              <a:r>
                <a:rPr lang="en-US" dirty="0">
                  <a:latin typeface="Monaco" pitchFamily="2" charset="77"/>
                </a:rPr>
                <a:t>…</a:t>
              </a:r>
            </a:p>
            <a:p>
              <a:r>
                <a:rPr lang="en-US" dirty="0">
                  <a:latin typeface="Monaco" pitchFamily="2" charset="77"/>
                </a:rPr>
                <a:t>[monaghaa@c3cpu-a5-u28-1 ~]$ module load anaconda</a:t>
              </a:r>
            </a:p>
            <a:p>
              <a:r>
                <a:rPr lang="en-US" dirty="0">
                  <a:latin typeface="Monaco" pitchFamily="2" charset="77"/>
                </a:rPr>
                <a:t>(base) [monaghaa@c3cpu-a5-u28-1 ~]$ </a:t>
              </a:r>
            </a:p>
            <a:p>
              <a:endParaRPr lang="en-US" dirty="0">
                <a:latin typeface="Monaco" pitchFamily="2" charset="77"/>
              </a:endParaRP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085BC0F-57B4-6ED7-D0F3-C980C34A0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B15759-FD2B-27A9-1B21-326CB5031DB2}"/>
              </a:ext>
            </a:extLst>
          </p:cNvPr>
          <p:cNvSpPr txBox="1"/>
          <p:nvPr/>
        </p:nvSpPr>
        <p:spPr>
          <a:xfrm>
            <a:off x="6210179" y="5672373"/>
            <a:ext cx="5856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Additional information:</a:t>
            </a:r>
          </a:p>
          <a:p>
            <a:r>
              <a:rPr lang="en-US" sz="1200" i="1" dirty="0">
                <a:hlinkClick r:id="rId3"/>
              </a:rPr>
              <a:t>https://curc.readthedocs.io/en/latest/clusters/alpine/alpine-hardware.html#partitions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74344133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1595</TotalTime>
  <Words>1523</Words>
  <Application>Microsoft Macintosh PowerPoint</Application>
  <PresentationFormat>Widescreen</PresentationFormat>
  <Paragraphs>247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Black</vt:lpstr>
      <vt:lpstr>Calibri</vt:lpstr>
      <vt:lpstr>Century Gothic</vt:lpstr>
      <vt:lpstr>Monaco</vt:lpstr>
      <vt:lpstr>Slack-Lato</vt:lpstr>
      <vt:lpstr>CUB Content </vt:lpstr>
      <vt:lpstr>Installing software on Alpine with Conda and Mamba</vt:lpstr>
      <vt:lpstr>Installing software on Alpine with Conda and Mamba</vt:lpstr>
      <vt:lpstr>PowerPoint Presentation</vt:lpstr>
      <vt:lpstr>Session Overview </vt:lpstr>
      <vt:lpstr>Building Software on Alpine</vt:lpstr>
      <vt:lpstr>Virtual Environments With Anaconda</vt:lpstr>
      <vt:lpstr>Logging into CU Research Computing</vt:lpstr>
      <vt:lpstr>Setting up Conda for the first time</vt:lpstr>
      <vt:lpstr>Start a session and activate conda</vt:lpstr>
      <vt:lpstr>Create your first conda environment!</vt:lpstr>
      <vt:lpstr>Install packages with “conda install”</vt:lpstr>
      <vt:lpstr>Install packages with “pip”</vt:lpstr>
      <vt:lpstr>Useful Conda Commands</vt:lpstr>
      <vt:lpstr>Useful conda file paths on Alpine</vt:lpstr>
      <vt:lpstr>Running Alpine batch jobs with conda</vt:lpstr>
      <vt:lpstr>Using your conda environment in Jupyter</vt:lpstr>
      <vt:lpstr>Strategies for complex environments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19</cp:revision>
  <dcterms:created xsi:type="dcterms:W3CDTF">2023-01-13T17:07:22Z</dcterms:created>
  <dcterms:modified xsi:type="dcterms:W3CDTF">2024-09-17T16:42:59Z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